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 bookmarkIdSeed="3">
  <p:sldMasterIdLst>
    <p:sldMasterId id="2147483669" r:id="rId4"/>
  </p:sldMasterIdLst>
  <p:notesMasterIdLst>
    <p:notesMasterId r:id="rId9"/>
  </p:notesMasterIdLst>
  <p:handoutMasterIdLst>
    <p:handoutMasterId r:id="rId10"/>
  </p:handoutMasterIdLst>
  <p:sldIdLst>
    <p:sldId id="426" r:id="rId5"/>
    <p:sldId id="1559" r:id="rId6"/>
    <p:sldId id="1560" r:id="rId7"/>
    <p:sldId id="1561" r:id="rId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4D7D99"/>
    <a:srgbClr val="48AA77"/>
    <a:srgbClr val="FFB553"/>
    <a:srgbClr val="FF9300"/>
    <a:srgbClr val="F3F3F3"/>
    <a:srgbClr val="FFFFFF"/>
    <a:srgbClr val="FEFEFE"/>
    <a:srgbClr val="D13B56"/>
    <a:srgbClr val="D6E0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09446F-FEE5-4754-91FE-DC59BEFE79C0}" v="13" dt="2023-04-18T01:24:49.7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189" autoAdjust="0"/>
  </p:normalViewPr>
  <p:slideViewPr>
    <p:cSldViewPr snapToGrid="0">
      <p:cViewPr varScale="1">
        <p:scale>
          <a:sx n="104" d="100"/>
          <a:sy n="104" d="100"/>
        </p:scale>
        <p:origin x="756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0423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2492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 Loui" userId="5c386f51-d11e-4646-b765-73961f3f1829" providerId="ADAL" clId="{1F09446F-FEE5-4754-91FE-DC59BEFE79C0}"/>
    <pc:docChg chg="custSel modSld">
      <pc:chgData name="Pat Loui" userId="5c386f51-d11e-4646-b765-73961f3f1829" providerId="ADAL" clId="{1F09446F-FEE5-4754-91FE-DC59BEFE79C0}" dt="2023-04-18T02:11:33.141" v="773" actId="14100"/>
      <pc:docMkLst>
        <pc:docMk/>
      </pc:docMkLst>
      <pc:sldChg chg="delSp modSp mod">
        <pc:chgData name="Pat Loui" userId="5c386f51-d11e-4646-b765-73961f3f1829" providerId="ADAL" clId="{1F09446F-FEE5-4754-91FE-DC59BEFE79C0}" dt="2023-04-18T01:24:49.715" v="771" actId="14100"/>
        <pc:sldMkLst>
          <pc:docMk/>
          <pc:sldMk cId="1492978180" sldId="426"/>
        </pc:sldMkLst>
        <pc:spChg chg="mod">
          <ac:chgData name="Pat Loui" userId="5c386f51-d11e-4646-b765-73961f3f1829" providerId="ADAL" clId="{1F09446F-FEE5-4754-91FE-DC59BEFE79C0}" dt="2023-04-18T01:23:11.872" v="704" actId="20577"/>
          <ac:spMkLst>
            <pc:docMk/>
            <pc:sldMk cId="1492978180" sldId="426"/>
            <ac:spMk id="4" creationId="{00000000-0000-0000-0000-000000000000}"/>
          </ac:spMkLst>
        </pc:spChg>
        <pc:spChg chg="del mod">
          <ac:chgData name="Pat Loui" userId="5c386f51-d11e-4646-b765-73961f3f1829" providerId="ADAL" clId="{1F09446F-FEE5-4754-91FE-DC59BEFE79C0}" dt="2023-04-18T01:24:40.255" v="769" actId="21"/>
          <ac:spMkLst>
            <pc:docMk/>
            <pc:sldMk cId="1492978180" sldId="426"/>
            <ac:spMk id="5" creationId="{F2C2A60A-5F22-3840-92FD-5F5BECC74B0B}"/>
          </ac:spMkLst>
        </pc:spChg>
        <pc:spChg chg="mod">
          <ac:chgData name="Pat Loui" userId="5c386f51-d11e-4646-b765-73961f3f1829" providerId="ADAL" clId="{1F09446F-FEE5-4754-91FE-DC59BEFE79C0}" dt="2023-04-18T01:23:36.387" v="706" actId="14100"/>
          <ac:spMkLst>
            <pc:docMk/>
            <pc:sldMk cId="1492978180" sldId="426"/>
            <ac:spMk id="9" creationId="{00000000-0000-0000-0000-000000000000}"/>
          </ac:spMkLst>
        </pc:spChg>
        <pc:picChg chg="mod">
          <ac:chgData name="Pat Loui" userId="5c386f51-d11e-4646-b765-73961f3f1829" providerId="ADAL" clId="{1F09446F-FEE5-4754-91FE-DC59BEFE79C0}" dt="2023-04-18T01:24:49.715" v="771" actId="14100"/>
          <ac:picMkLst>
            <pc:docMk/>
            <pc:sldMk cId="1492978180" sldId="426"/>
            <ac:picMk id="12" creationId="{DD2E01CE-5D4F-0244-8526-7925BC76417F}"/>
          </ac:picMkLst>
        </pc:picChg>
      </pc:sldChg>
      <pc:sldChg chg="modSp mod">
        <pc:chgData name="Pat Loui" userId="5c386f51-d11e-4646-b765-73961f3f1829" providerId="ADAL" clId="{1F09446F-FEE5-4754-91FE-DC59BEFE79C0}" dt="2023-04-18T01:20:04.584" v="500" actId="20577"/>
        <pc:sldMkLst>
          <pc:docMk/>
          <pc:sldMk cId="2317309264" sldId="1559"/>
        </pc:sldMkLst>
        <pc:spChg chg="mod">
          <ac:chgData name="Pat Loui" userId="5c386f51-d11e-4646-b765-73961f3f1829" providerId="ADAL" clId="{1F09446F-FEE5-4754-91FE-DC59BEFE79C0}" dt="2023-04-18T01:20:04.584" v="500" actId="20577"/>
          <ac:spMkLst>
            <pc:docMk/>
            <pc:sldMk cId="2317309264" sldId="1559"/>
            <ac:spMk id="23" creationId="{4A4CBB6A-BC96-C0E7-A112-49E066273AD3}"/>
          </ac:spMkLst>
        </pc:spChg>
      </pc:sldChg>
      <pc:sldChg chg="modSp mod">
        <pc:chgData name="Pat Loui" userId="5c386f51-d11e-4646-b765-73961f3f1829" providerId="ADAL" clId="{1F09446F-FEE5-4754-91FE-DC59BEFE79C0}" dt="2023-04-18T01:21:02.077" v="571" actId="14100"/>
        <pc:sldMkLst>
          <pc:docMk/>
          <pc:sldMk cId="2925880792" sldId="1560"/>
        </pc:sldMkLst>
        <pc:spChg chg="mod">
          <ac:chgData name="Pat Loui" userId="5c386f51-d11e-4646-b765-73961f3f1829" providerId="ADAL" clId="{1F09446F-FEE5-4754-91FE-DC59BEFE79C0}" dt="2023-04-18T01:21:02.077" v="571" actId="14100"/>
          <ac:spMkLst>
            <pc:docMk/>
            <pc:sldMk cId="2925880792" sldId="1560"/>
            <ac:spMk id="5" creationId="{CF3B72A1-E194-21D8-869D-D962259903B7}"/>
          </ac:spMkLst>
        </pc:spChg>
        <pc:graphicFrameChg chg="mod">
          <ac:chgData name="Pat Loui" userId="5c386f51-d11e-4646-b765-73961f3f1829" providerId="ADAL" clId="{1F09446F-FEE5-4754-91FE-DC59BEFE79C0}" dt="2023-04-18T01:20:39.038" v="503" actId="1076"/>
          <ac:graphicFrameMkLst>
            <pc:docMk/>
            <pc:sldMk cId="2925880792" sldId="1560"/>
            <ac:graphicFrameMk id="6" creationId="{0F7EEF3E-4BE5-4C23-0147-E21BD1CCD104}"/>
          </ac:graphicFrameMkLst>
        </pc:graphicFrameChg>
      </pc:sldChg>
      <pc:sldChg chg="addSp delSp modSp mod">
        <pc:chgData name="Pat Loui" userId="5c386f51-d11e-4646-b765-73961f3f1829" providerId="ADAL" clId="{1F09446F-FEE5-4754-91FE-DC59BEFE79C0}" dt="2023-04-18T02:11:33.141" v="773" actId="14100"/>
        <pc:sldMkLst>
          <pc:docMk/>
          <pc:sldMk cId="621192874" sldId="1561"/>
        </pc:sldMkLst>
        <pc:spChg chg="del">
          <ac:chgData name="Pat Loui" userId="5c386f51-d11e-4646-b765-73961f3f1829" providerId="ADAL" clId="{1F09446F-FEE5-4754-91FE-DC59BEFE79C0}" dt="2023-04-18T01:14:49.021" v="226" actId="21"/>
          <ac:spMkLst>
            <pc:docMk/>
            <pc:sldMk cId="621192874" sldId="1561"/>
            <ac:spMk id="4" creationId="{F4972E75-64A8-2B1D-B3F6-BA63C40A7841}"/>
          </ac:spMkLst>
        </pc:spChg>
        <pc:spChg chg="mod">
          <ac:chgData name="Pat Loui" userId="5c386f51-d11e-4646-b765-73961f3f1829" providerId="ADAL" clId="{1F09446F-FEE5-4754-91FE-DC59BEFE79C0}" dt="2023-04-18T01:21:23.539" v="597" actId="20577"/>
          <ac:spMkLst>
            <pc:docMk/>
            <pc:sldMk cId="621192874" sldId="1561"/>
            <ac:spMk id="5" creationId="{CF3B72A1-E194-21D8-869D-D962259903B7}"/>
          </ac:spMkLst>
        </pc:spChg>
        <pc:spChg chg="del">
          <ac:chgData name="Pat Loui" userId="5c386f51-d11e-4646-b765-73961f3f1829" providerId="ADAL" clId="{1F09446F-FEE5-4754-91FE-DC59BEFE79C0}" dt="2023-04-18T01:14:53.387" v="227" actId="21"/>
          <ac:spMkLst>
            <pc:docMk/>
            <pc:sldMk cId="621192874" sldId="1561"/>
            <ac:spMk id="6" creationId="{18934423-ED37-CE19-0898-354670B91F6F}"/>
          </ac:spMkLst>
        </pc:spChg>
        <pc:spChg chg="mod">
          <ac:chgData name="Pat Loui" userId="5c386f51-d11e-4646-b765-73961f3f1829" providerId="ADAL" clId="{1F09446F-FEE5-4754-91FE-DC59BEFE79C0}" dt="2023-04-18T01:16:33.221" v="442" actId="1038"/>
          <ac:spMkLst>
            <pc:docMk/>
            <pc:sldMk cId="621192874" sldId="1561"/>
            <ac:spMk id="8" creationId="{CD563D59-DBEB-410F-4C21-9E85DC1DFE6E}"/>
          </ac:spMkLst>
        </pc:spChg>
        <pc:spChg chg="mod">
          <ac:chgData name="Pat Loui" userId="5c386f51-d11e-4646-b765-73961f3f1829" providerId="ADAL" clId="{1F09446F-FEE5-4754-91FE-DC59BEFE79C0}" dt="2023-04-18T01:15:52.379" v="393" actId="1037"/>
          <ac:spMkLst>
            <pc:docMk/>
            <pc:sldMk cId="621192874" sldId="1561"/>
            <ac:spMk id="10" creationId="{39B1529B-56DD-1A4B-5535-6B75CDE57141}"/>
          </ac:spMkLst>
        </pc:spChg>
        <pc:spChg chg="del">
          <ac:chgData name="Pat Loui" userId="5c386f51-d11e-4646-b765-73961f3f1829" providerId="ADAL" clId="{1F09446F-FEE5-4754-91FE-DC59BEFE79C0}" dt="2023-04-18T01:16:22.858" v="418" actId="21"/>
          <ac:spMkLst>
            <pc:docMk/>
            <pc:sldMk cId="621192874" sldId="1561"/>
            <ac:spMk id="13" creationId="{698DE97A-CA55-8D62-C5A6-E1B50CB0C31C}"/>
          </ac:spMkLst>
        </pc:spChg>
        <pc:spChg chg="del">
          <ac:chgData name="Pat Loui" userId="5c386f51-d11e-4646-b765-73961f3f1829" providerId="ADAL" clId="{1F09446F-FEE5-4754-91FE-DC59BEFE79C0}" dt="2023-04-18T01:16:27.638" v="419" actId="21"/>
          <ac:spMkLst>
            <pc:docMk/>
            <pc:sldMk cId="621192874" sldId="1561"/>
            <ac:spMk id="14" creationId="{D84CA013-EC1B-1F23-3F1D-9D7E55251618}"/>
          </ac:spMkLst>
        </pc:spChg>
        <pc:spChg chg="mod">
          <ac:chgData name="Pat Loui" userId="5c386f51-d11e-4646-b765-73961f3f1829" providerId="ADAL" clId="{1F09446F-FEE5-4754-91FE-DC59BEFE79C0}" dt="2023-04-18T01:16:10.986" v="417" actId="1038"/>
          <ac:spMkLst>
            <pc:docMk/>
            <pc:sldMk cId="621192874" sldId="1561"/>
            <ac:spMk id="15" creationId="{2D7B629B-6177-D0E7-73E1-0891574BD3D2}"/>
          </ac:spMkLst>
        </pc:spChg>
        <pc:spChg chg="mod">
          <ac:chgData name="Pat Loui" userId="5c386f51-d11e-4646-b765-73961f3f1829" providerId="ADAL" clId="{1F09446F-FEE5-4754-91FE-DC59BEFE79C0}" dt="2023-04-18T01:15:42.933" v="345" actId="1037"/>
          <ac:spMkLst>
            <pc:docMk/>
            <pc:sldMk cId="621192874" sldId="1561"/>
            <ac:spMk id="16" creationId="{DA1E030F-7BF6-FBD1-DD33-74591A775F47}"/>
          </ac:spMkLst>
        </pc:spChg>
        <pc:spChg chg="add mod">
          <ac:chgData name="Pat Loui" userId="5c386f51-d11e-4646-b765-73961f3f1829" providerId="ADAL" clId="{1F09446F-FEE5-4754-91FE-DC59BEFE79C0}" dt="2023-04-18T02:11:33.141" v="773" actId="14100"/>
          <ac:spMkLst>
            <pc:docMk/>
            <pc:sldMk cId="621192874" sldId="1561"/>
            <ac:spMk id="18" creationId="{53E0ABD1-2F26-4693-AB0D-C97CD25ECA7A}"/>
          </ac:spMkLst>
        </pc:spChg>
        <pc:graphicFrameChg chg="mod">
          <ac:chgData name="Pat Loui" userId="5c386f51-d11e-4646-b765-73961f3f1829" providerId="ADAL" clId="{1F09446F-FEE5-4754-91FE-DC59BEFE79C0}" dt="2023-04-18T01:16:03.213" v="394"/>
          <ac:graphicFrameMkLst>
            <pc:docMk/>
            <pc:sldMk cId="621192874" sldId="1561"/>
            <ac:graphicFrameMk id="9" creationId="{BC0C5F58-68F6-A146-F0B0-6ED1B6FBD15E}"/>
          </ac:graphicFrameMkLst>
        </pc:graphicFrameChg>
        <pc:cxnChg chg="mod">
          <ac:chgData name="Pat Loui" userId="5c386f51-d11e-4646-b765-73961f3f1829" providerId="ADAL" clId="{1F09446F-FEE5-4754-91FE-DC59BEFE79C0}" dt="2023-04-18T01:16:44.226" v="443" actId="14100"/>
          <ac:cxnSpMkLst>
            <pc:docMk/>
            <pc:sldMk cId="621192874" sldId="1561"/>
            <ac:cxnSpMk id="19" creationId="{50C1A15C-660E-C75B-44F9-7C5A28E61826}"/>
          </ac:cxnSpMkLst>
        </pc:cxnChg>
        <pc:cxnChg chg="del">
          <ac:chgData name="Pat Loui" userId="5c386f51-d11e-4646-b765-73961f3f1829" providerId="ADAL" clId="{1F09446F-FEE5-4754-91FE-DC59BEFE79C0}" dt="2023-04-18T01:14:58.314" v="228" actId="21"/>
          <ac:cxnSpMkLst>
            <pc:docMk/>
            <pc:sldMk cId="621192874" sldId="1561"/>
            <ac:cxnSpMk id="20" creationId="{B59F579E-784C-41D7-7D0B-EF30BD0E3892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A59-4E0C-B0FD-5C63C0B83666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6AC-4CE8-AB0A-CAC832284465}"/>
              </c:ext>
            </c:extLst>
          </c:dPt>
          <c:dPt>
            <c:idx val="2"/>
            <c:bubble3D val="0"/>
            <c:spPr>
              <a:solidFill>
                <a:srgbClr val="008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E170-4C05-9FED-A413204174A4}"/>
              </c:ext>
            </c:extLst>
          </c:dPt>
          <c:dLbls>
            <c:dLbl>
              <c:idx val="1"/>
              <c:layout>
                <c:manualLayout>
                  <c:x val="1.2641603017830775E-2"/>
                  <c:y val="-8.1267447971770258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AC-4CE8-AB0A-CAC832284465}"/>
                </c:ext>
              </c:extLst>
            </c:dLbl>
            <c:dLbl>
              <c:idx val="2"/>
              <c:layout>
                <c:manualLayout>
                  <c:x val="-7.2237731530461905E-3"/>
                  <c:y val="-1.083565972956923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170-4C05-9FED-A413204174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Don't know</c:v>
                </c:pt>
                <c:pt idx="1">
                  <c:v>Destination Brand</c:v>
                </c:pt>
                <c:pt idx="2">
                  <c:v>Lifestyle Brand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3.2</c:v>
                </c:pt>
                <c:pt idx="1">
                  <c:v>6.3</c:v>
                </c:pt>
                <c:pt idx="2">
                  <c:v>90.5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AC-4CE8-AB0A-CAC8322844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27"/>
        <c:holeSize val="58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8000"/>
            </a:solidFill>
          </c:spPr>
          <c:dPt>
            <c:idx val="0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43E-42DA-ABC8-C12CFF906709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43E-42DA-ABC8-C12CFF906709}"/>
              </c:ext>
            </c:extLst>
          </c:dPt>
          <c:dPt>
            <c:idx val="2"/>
            <c:bubble3D val="0"/>
            <c:spPr>
              <a:solidFill>
                <a:srgbClr val="008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43E-42DA-ABC8-C12CFF906709}"/>
              </c:ext>
            </c:extLst>
          </c:dPt>
          <c:dLbls>
            <c:dLbl>
              <c:idx val="0"/>
              <c:layout>
                <c:manualLayout>
                  <c:x val="5.417829864784552E-3"/>
                  <c:y val="1.896240452674616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43E-42DA-ABC8-C12CFF906709}"/>
                </c:ext>
              </c:extLst>
            </c:dLbl>
            <c:dLbl>
              <c:idx val="1"/>
              <c:layout>
                <c:manualLayout>
                  <c:x val="-1.8059432882615283E-3"/>
                  <c:y val="-8.1267447971770327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100730113009392"/>
                      <c:h val="9.412135597616494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43E-42DA-ABC8-C12CFF906709}"/>
                </c:ext>
              </c:extLst>
            </c:dLbl>
            <c:dLbl>
              <c:idx val="2"/>
              <c:layout>
                <c:manualLayout>
                  <c:x val="-4.5148582206538806E-3"/>
                  <c:y val="-1.083565972956924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19775846887862"/>
                      <c:h val="9.412135597616494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43E-42DA-ABC8-C12CFF9067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Don't know</c:v>
                </c:pt>
                <c:pt idx="1">
                  <c:v>Different Brand Images</c:v>
                </c:pt>
                <c:pt idx="2">
                  <c:v>Consistent Umbrella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29.3</c:v>
                </c:pt>
                <c:pt idx="2">
                  <c:v>66.3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43E-42DA-ABC8-C12CFF9067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06"/>
        <c:holeSize val="58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862081692913389E-2"/>
          <c:y val="5.289802652164511E-2"/>
          <c:w val="0.87076291830708663"/>
          <c:h val="0.6831306397081496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Bottom Box (1-5)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Support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A1-4D42-ABBD-3ADDF1485EB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Mid Box (6-8)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BBA1-4D42-ABBD-3ADDF1485E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Support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A1-4D42-ABBD-3ADDF1485EB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Top Box (9-10)</c:v>
                </c:pt>
              </c:strCache>
            </c:strRef>
          </c:tx>
          <c:spPr>
            <a:solidFill>
              <a:srgbClr val="008000"/>
            </a:solidFill>
            <a:ln>
              <a:solidFill>
                <a:srgbClr val="0080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8000"/>
              </a:solidFill>
              <a:ln>
                <a:solidFill>
                  <a:srgbClr val="008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BBA1-4D42-ABBD-3ADDF1485EB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Support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0.53800000000000003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A1-4D42-ABBD-3ADDF1485E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83355039"/>
        <c:axId val="202176128"/>
      </c:barChart>
      <c:catAx>
        <c:axId val="198335503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202176128"/>
        <c:crosses val="autoZero"/>
        <c:auto val="1"/>
        <c:lblAlgn val="ctr"/>
        <c:lblOffset val="100"/>
        <c:noMultiLvlLbl val="0"/>
      </c:catAx>
      <c:valAx>
        <c:axId val="20217612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9833550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36" tIns="46569" rIns="93136" bIns="4656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36" tIns="46569" rIns="93136" bIns="46569" rtlCol="0"/>
          <a:lstStyle>
            <a:lvl1pPr algn="r">
              <a:defRPr sz="1200"/>
            </a:lvl1pPr>
          </a:lstStyle>
          <a:p>
            <a:fld id="{C6AE9F1C-DB51-4FD0-8DCA-970F94844DE9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70"/>
            <a:ext cx="3037840" cy="466433"/>
          </a:xfrm>
          <a:prstGeom prst="rect">
            <a:avLst/>
          </a:prstGeom>
        </p:spPr>
        <p:txBody>
          <a:bodyPr vert="horz" lIns="93136" tIns="46569" rIns="93136" bIns="4656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70"/>
            <a:ext cx="3037840" cy="466433"/>
          </a:xfrm>
          <a:prstGeom prst="rect">
            <a:avLst/>
          </a:prstGeom>
        </p:spPr>
        <p:txBody>
          <a:bodyPr vert="horz" lIns="93136" tIns="46569" rIns="93136" bIns="46569" rtlCol="0" anchor="b"/>
          <a:lstStyle>
            <a:lvl1pPr algn="r">
              <a:defRPr sz="1200"/>
            </a:lvl1pPr>
          </a:lstStyle>
          <a:p>
            <a:fld id="{21E6D63C-CE31-4D46-AE79-8768001014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871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36" tIns="46569" rIns="93136" bIns="4656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36" tIns="46569" rIns="93136" bIns="46569" rtlCol="0"/>
          <a:lstStyle>
            <a:lvl1pPr algn="r">
              <a:defRPr sz="1200"/>
            </a:lvl1pPr>
          </a:lstStyle>
          <a:p>
            <a:fld id="{18CA5EAC-A6BC-4D8D-BAAD-18FB09F1E1E9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6" tIns="46569" rIns="93136" bIns="4656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36" tIns="46569" rIns="93136" bIns="4656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70"/>
            <a:ext cx="3037840" cy="466433"/>
          </a:xfrm>
          <a:prstGeom prst="rect">
            <a:avLst/>
          </a:prstGeom>
        </p:spPr>
        <p:txBody>
          <a:bodyPr vert="horz" lIns="93136" tIns="46569" rIns="93136" bIns="4656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70"/>
            <a:ext cx="3037840" cy="466433"/>
          </a:xfrm>
          <a:prstGeom prst="rect">
            <a:avLst/>
          </a:prstGeom>
        </p:spPr>
        <p:txBody>
          <a:bodyPr vert="horz" lIns="93136" tIns="46569" rIns="93136" bIns="46569" rtlCol="0" anchor="b"/>
          <a:lstStyle>
            <a:lvl1pPr algn="r">
              <a:defRPr sz="1200"/>
            </a:lvl1pPr>
          </a:lstStyle>
          <a:p>
            <a:fld id="{90445E59-76A5-48A7-A5CB-4A567F44C6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988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72C1F7-BF9D-8946-AAD5-E7B8748A21C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348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45E59-76A5-48A7-A5CB-4A567F44C6F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6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45E59-76A5-48A7-A5CB-4A567F44C6F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416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45E59-76A5-48A7-A5CB-4A567F44C6F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518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502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CEEAF5-FF25-4626-9377-FCCB107523CE}" type="slidenum">
              <a:rPr lang="zh-CN" altLang="en-US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02540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CEEAF5-FF25-4626-9377-FCCB107523CE}" type="slidenum">
              <a:rPr lang="zh-CN" altLang="en-US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573725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978400" y="6488113"/>
            <a:ext cx="2540000" cy="457200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pPr>
              <a:defRPr/>
            </a:pPr>
            <a:fld id="{2DCEEAF5-FF25-4626-9377-FCCB107523CE}" type="slidenum">
              <a:rPr lang="zh-CN" altLang="en-US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78684595"/>
      </p:ext>
    </p:extLst>
  </p:cSld>
  <p:clrMapOvr>
    <a:masterClrMapping/>
  </p:clrMapOvr>
  <p:transition spd="med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6508" y="6436523"/>
            <a:ext cx="1596292" cy="404614"/>
          </a:xfrm>
        </p:spPr>
        <p:txBody>
          <a:bodyPr/>
          <a:lstStyle/>
          <a:p>
            <a:pPr>
              <a:defRPr/>
            </a:pPr>
            <a:fld id="{2DCEEAF5-FF25-4626-9377-FCCB107523CE}" type="slidenum">
              <a:rPr lang="zh-CN" altLang="en-US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098291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DCEEAF5-FF25-4626-9377-FCCB107523CE}" type="slidenum">
              <a:rPr lang="zh-CN" altLang="en-US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587546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CEEAF5-FF25-4626-9377-FCCB107523CE}" type="slidenum">
              <a:rPr lang="zh-CN" altLang="en-US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12338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CEEAF5-FF25-4626-9377-FCCB107523CE}" type="slidenum">
              <a:rPr lang="zh-CN" altLang="en-US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54217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CEEAF5-FF25-4626-9377-FCCB107523CE}" type="slidenum">
              <a:rPr lang="zh-CN" altLang="en-US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47627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CEEAF5-FF25-4626-9377-FCCB107523CE}" type="slidenum">
              <a:rPr lang="zh-CN" altLang="en-US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34688597"/>
      </p:ext>
    </p:extLst>
  </p:cSld>
  <p:clrMapOvr>
    <a:masterClrMapping/>
  </p:clrMapOvr>
  <p:transition spd="med"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DCEEAF5-FF25-4626-9377-FCCB107523CE}" type="slidenum">
              <a:rPr lang="zh-CN" altLang="en-US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71188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DCEEAF5-FF25-4626-9377-FCCB107523CE}" type="slidenum">
              <a:rPr lang="zh-CN" altLang="en-US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356707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394" y="6445299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DCEEAF5-FF25-4626-9377-FCCB107523CE}" type="slidenum">
              <a:rPr lang="zh-CN" altLang="en-US" smtClean="0"/>
              <a:pPr>
                <a:defRPr/>
              </a:pPr>
              <a:t>‹#›</a:t>
            </a:fld>
            <a:endParaRPr lang="en-US" altLang="zh-C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D8A412-12B0-4F64-B48B-B29A5812382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70686" y="6487127"/>
            <a:ext cx="1334598" cy="281143"/>
          </a:xfrm>
          <a:prstGeom prst="rect">
            <a:avLst/>
          </a:prstGeom>
        </p:spPr>
      </p:pic>
      <p:pic>
        <p:nvPicPr>
          <p:cNvPr id="10" name="Picture 2" descr="Business Development and Support Division | Sign Up Now for DBEDT's Hawaii  Pavilions!">
            <a:extLst>
              <a:ext uri="{FF2B5EF4-FFF2-40B4-BE49-F238E27FC236}">
                <a16:creationId xmlns:a16="http://schemas.microsoft.com/office/drawing/2014/main" id="{715F6C5E-BBD5-3F44-84C1-97D0290ADAB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310" b="29519"/>
          <a:stretch/>
        </p:blipFill>
        <p:spPr bwMode="auto">
          <a:xfrm>
            <a:off x="24570" y="6435277"/>
            <a:ext cx="1332601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899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66" r:id="rId12"/>
  </p:sldLayoutIdLst>
  <p:hf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2" pos="9216" userDrawn="1">
          <p15:clr>
            <a:srgbClr val="F26B43"/>
          </p15:clr>
        </p15:guide>
        <p15:guide id="13" pos="1248" userDrawn="1">
          <p15:clr>
            <a:srgbClr val="F26B43"/>
          </p15:clr>
        </p15:guide>
        <p15:guide id="14" pos="1152" userDrawn="1">
          <p15:clr>
            <a:srgbClr val="F26B43"/>
          </p15:clr>
        </p15:guide>
        <p15:guide id="15" orient="horz" pos="1368" userDrawn="1">
          <p15:clr>
            <a:srgbClr val="F26B43"/>
          </p15:clr>
        </p15:guide>
        <p15:guide id="16" orient="horz" pos="1440" userDrawn="1">
          <p15:clr>
            <a:srgbClr val="F26B43"/>
          </p15:clr>
        </p15:guide>
        <p15:guide id="17" orient="horz" pos="3696" userDrawn="1">
          <p15:clr>
            <a:srgbClr val="F26B43"/>
          </p15:clr>
        </p15:guide>
        <p15:guide id="18" orient="horz" pos="432" userDrawn="1">
          <p15:clr>
            <a:srgbClr val="F26B43"/>
          </p15:clr>
        </p15:guide>
        <p15:guide id="19" orient="horz" pos="1512" userDrawn="1">
          <p15:clr>
            <a:srgbClr val="F26B43"/>
          </p15:clr>
        </p15:guide>
        <p15:guide id="20" pos="6912" userDrawn="1">
          <p15:clr>
            <a:srgbClr val="F26B43"/>
          </p15:clr>
        </p15:guide>
        <p15:guide id="21" pos="936" userDrawn="1">
          <p15:clr>
            <a:srgbClr val="F26B43"/>
          </p15:clr>
        </p15:guide>
        <p15:guide id="22" pos="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colorful, different, row, clothes">
            <a:extLst>
              <a:ext uri="{FF2B5EF4-FFF2-40B4-BE49-F238E27FC236}">
                <a16:creationId xmlns:a16="http://schemas.microsoft.com/office/drawing/2014/main" id="{91CF8B48-3CC8-006E-C514-43F79444C2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2178"/>
          <a:stretch/>
        </p:blipFill>
        <p:spPr>
          <a:xfrm>
            <a:off x="0" y="-119641"/>
            <a:ext cx="12192000" cy="5535386"/>
          </a:xfrm>
          <a:prstGeom prst="rect">
            <a:avLst/>
          </a:prstGeom>
        </p:spPr>
      </p:pic>
      <p:sp>
        <p:nvSpPr>
          <p:cNvPr id="9" name="Title 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1244224"/>
            <a:ext cx="12192000" cy="1176451"/>
          </a:xfrm>
          <a:prstGeom prst="rect">
            <a:avLst/>
          </a:prstGeom>
          <a:solidFill>
            <a:schemeClr val="accent4">
              <a:lumMod val="20000"/>
              <a:lumOff val="80000"/>
              <a:alpha val="90000"/>
            </a:schemeClr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18288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78C1"/>
                </a:solidFill>
                <a:latin typeface="+mn-lt"/>
                <a:cs typeface="Arial" panose="020B0604020202020204" pitchFamily="34" charset="0"/>
              </a:rPr>
              <a:t>The Voice of DBEDT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8C1"/>
                </a:solidFill>
                <a:effectLst/>
                <a:uLnTx/>
                <a:uFillTx/>
                <a:latin typeface="+mn-lt"/>
                <a:ea typeface="+mj-ea"/>
                <a:cs typeface="Arial" panose="020B0604020202020204" pitchFamily="34" charset="0"/>
              </a:rPr>
              <a:t>Made in Hawai‘i Branding 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8C1"/>
                </a:solidFill>
                <a:effectLst/>
                <a:uLnTx/>
                <a:uFillTx/>
                <a:latin typeface="+mn-lt"/>
                <a:ea typeface="+mj-ea"/>
                <a:cs typeface="Arial" panose="020B0604020202020204" pitchFamily="34" charset="0"/>
              </a:rPr>
            </a:b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8C1"/>
                </a:solidFill>
                <a:effectLst/>
                <a:uLnTx/>
                <a:uFillTx/>
                <a:latin typeface="+mn-lt"/>
                <a:ea typeface="+mj-ea"/>
                <a:cs typeface="Arial" panose="020B0604020202020204" pitchFamily="34" charset="0"/>
              </a:rPr>
              <a:t>Workshop</a:t>
            </a:r>
            <a:r>
              <a:rPr lang="en-US" sz="3200" b="1" dirty="0">
                <a:solidFill>
                  <a:srgbClr val="0078C1"/>
                </a:solidFill>
                <a:latin typeface="+mn-lt"/>
                <a:cs typeface="Arial" panose="020B0604020202020204" pitchFamily="34" charset="0"/>
              </a:rPr>
              <a:t> Attendees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8C1"/>
                </a:solidFill>
                <a:effectLst/>
                <a:uLnTx/>
                <a:uFillTx/>
                <a:latin typeface="+mn-lt"/>
                <a:ea typeface="+mj-ea"/>
                <a:cs typeface="Arial" panose="020B0604020202020204" pitchFamily="34" charset="0"/>
              </a:rPr>
              <a:t>on Strategic Priorities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15573" y="5624246"/>
            <a:ext cx="5456944" cy="10681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5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35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28700" marR="0" indent="0" algn="ctr" defTabSz="685800" rtl="0" eaLnBrk="1" fontAlgn="auto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None/>
              <a:tabLst/>
              <a:defRPr sz="12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Prepared for the:</a:t>
            </a:r>
          </a:p>
          <a:p>
            <a:pPr algn="l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DBEDT Made in Hawai‘i Branding Workshop</a:t>
            </a:r>
            <a:b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</a:b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Workshop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 Held on March 29, 2023</a:t>
            </a:r>
          </a:p>
          <a:p>
            <a:pPr algn="l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Hawai‘i Convention Center, Honolulu</a:t>
            </a:r>
          </a:p>
        </p:txBody>
      </p:sp>
      <p:sp>
        <p:nvSpPr>
          <p:cNvPr id="7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5298" y="6084848"/>
            <a:ext cx="3581400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en-US" altLang="en-US" sz="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Davies Pacific Center 1250, 841 Bishop Street, Honolulu, Hawai‘i  96813</a:t>
            </a:r>
          </a:p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en-US" altLang="en-US" sz="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Telephone:  1-808-528-4050 omnitrak@omnitrakgroup.com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69AD19-0352-4712-B964-578389EE5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9668" y="5627648"/>
            <a:ext cx="2170344" cy="457200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DD2E01CE-5D4F-0244-8526-7925BC7641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310" b="29519"/>
          <a:stretch/>
        </p:blipFill>
        <p:spPr bwMode="auto">
          <a:xfrm>
            <a:off x="8979849" y="1244224"/>
            <a:ext cx="2857500" cy="117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978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F0B522EC-6530-26C1-FDD1-A6F157EF30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1194"/>
            <a:ext cx="12192000" cy="161859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6BB30E4-E737-4704-83BB-8BE8DA973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889144"/>
            <a:ext cx="12192001" cy="52697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A4B8D6-765A-DF2D-B23E-DD8698237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57" y="1043057"/>
            <a:ext cx="5329599" cy="1372619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Q1) Going forward, should the Made in Hawai‘i brand be primarily positioned as…?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6E5AA6-6204-3C2C-24BE-554DEACB7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CEEAF5-FF25-4626-9377-FCCB107523CE}" type="slidenum">
              <a:rPr lang="zh-CN" altLang="en-US" smtClean="0"/>
              <a:pPr>
                <a:defRPr/>
              </a:pPr>
              <a:t>2</a:t>
            </a:fld>
            <a:endParaRPr lang="en-US" altLang="zh-CN" dirty="0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A16E37CE-A4B9-B607-B0B8-B21C9D93FA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5537340"/>
              </p:ext>
            </p:extLst>
          </p:nvPr>
        </p:nvGraphicFramePr>
        <p:xfrm>
          <a:off x="2779856" y="1509193"/>
          <a:ext cx="7032336" cy="4688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Callout: Bent Line with No Border 15">
            <a:extLst>
              <a:ext uri="{FF2B5EF4-FFF2-40B4-BE49-F238E27FC236}">
                <a16:creationId xmlns:a16="http://schemas.microsoft.com/office/drawing/2014/main" id="{080DA52C-9E0A-3096-E5D4-DBFBD5592DB6}"/>
              </a:ext>
            </a:extLst>
          </p:cNvPr>
          <p:cNvSpPr/>
          <p:nvPr/>
        </p:nvSpPr>
        <p:spPr>
          <a:xfrm>
            <a:off x="1301291" y="3018904"/>
            <a:ext cx="2307239" cy="1876851"/>
          </a:xfrm>
          <a:prstGeom prst="callout2">
            <a:avLst>
              <a:gd name="adj1" fmla="val 52770"/>
              <a:gd name="adj2" fmla="val 99695"/>
              <a:gd name="adj3" fmla="val 71773"/>
              <a:gd name="adj4" fmla="val 115239"/>
              <a:gd name="adj5" fmla="val 71136"/>
              <a:gd name="adj6" fmla="val 13536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C00000"/>
                </a:solidFill>
              </a:rPr>
              <a:t>A destination brand </a:t>
            </a:r>
            <a:r>
              <a:rPr lang="en-US" sz="2000" dirty="0">
                <a:solidFill>
                  <a:schemeClr val="tx1"/>
                </a:solidFill>
              </a:rPr>
              <a:t>to attract visitors to Hawai‘i and to sell them Hawai‘i products during their visit and after</a:t>
            </a:r>
          </a:p>
        </p:txBody>
      </p:sp>
      <p:sp>
        <p:nvSpPr>
          <p:cNvPr id="21" name="Callout: Bent Line with No Border 20">
            <a:extLst>
              <a:ext uri="{FF2B5EF4-FFF2-40B4-BE49-F238E27FC236}">
                <a16:creationId xmlns:a16="http://schemas.microsoft.com/office/drawing/2014/main" id="{9346A232-7B3F-0CCA-504A-A8CBBD0A34F9}"/>
              </a:ext>
            </a:extLst>
          </p:cNvPr>
          <p:cNvSpPr/>
          <p:nvPr/>
        </p:nvSpPr>
        <p:spPr>
          <a:xfrm>
            <a:off x="8898765" y="1568818"/>
            <a:ext cx="2801567" cy="2604716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7460"/>
              <a:gd name="adj6" fmla="val -379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C00000"/>
                </a:solidFill>
              </a:rPr>
              <a:t>A lifestyle brand </a:t>
            </a:r>
            <a:r>
              <a:rPr lang="en-US" sz="2000" dirty="0">
                <a:solidFill>
                  <a:schemeClr val="tx1"/>
                </a:solidFill>
              </a:rPr>
              <a:t>to promote Hawai‘i’s diverse products (e.g., travel, fashion, food etc.) to consumers with an affinity for Hawai‘i regardless of whether or not they travel here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A4CBB6A-BC96-C0E7-A112-49E066273AD3}"/>
              </a:ext>
            </a:extLst>
          </p:cNvPr>
          <p:cNvSpPr txBox="1"/>
          <p:nvPr/>
        </p:nvSpPr>
        <p:spPr>
          <a:xfrm>
            <a:off x="8700940" y="5619071"/>
            <a:ext cx="3389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Source: DBEDT Made in Hawai‘i Branding Workshop </a:t>
            </a:r>
            <a:r>
              <a:rPr lang="en-US" sz="1400" dirty="0" err="1"/>
              <a:t>InstaPoll</a:t>
            </a:r>
            <a:r>
              <a:rPr lang="en-US" sz="1400" dirty="0"/>
              <a:t> to 250 attendees</a:t>
            </a:r>
          </a:p>
        </p:txBody>
      </p:sp>
      <p:sp>
        <p:nvSpPr>
          <p:cNvPr id="6" name="Callout: Bent Line with No Border 5">
            <a:extLst>
              <a:ext uri="{FF2B5EF4-FFF2-40B4-BE49-F238E27FC236}">
                <a16:creationId xmlns:a16="http://schemas.microsoft.com/office/drawing/2014/main" id="{B66178F1-3086-DEFF-BB48-BFB81E188188}"/>
              </a:ext>
            </a:extLst>
          </p:cNvPr>
          <p:cNvSpPr/>
          <p:nvPr/>
        </p:nvSpPr>
        <p:spPr>
          <a:xfrm>
            <a:off x="3358164" y="5010149"/>
            <a:ext cx="857250" cy="804793"/>
          </a:xfrm>
          <a:prstGeom prst="callout2">
            <a:avLst>
              <a:gd name="adj1" fmla="val 56974"/>
              <a:gd name="adj2" fmla="val 100078"/>
              <a:gd name="adj3" fmla="val 46385"/>
              <a:gd name="adj4" fmla="val 133593"/>
              <a:gd name="adj5" fmla="val 7511"/>
              <a:gd name="adj6" fmla="val 15706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Don’t know</a:t>
            </a:r>
          </a:p>
        </p:txBody>
      </p:sp>
    </p:spTree>
    <p:extLst>
      <p:ext uri="{BB962C8B-B14F-4D97-AF65-F5344CB8AC3E}">
        <p14:creationId xmlns:p14="http://schemas.microsoft.com/office/powerpoint/2010/main" val="2317309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F0B522EC-6530-26C1-FDD1-A6F157EF30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1194"/>
            <a:ext cx="12192000" cy="161859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6BB30E4-E737-4704-83BB-8BE8DA973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889144"/>
            <a:ext cx="12192001" cy="52697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A4B8D6-765A-DF2D-B23E-DD8698237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68" y="884461"/>
            <a:ext cx="5500888" cy="210229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Q2) In implementing Made in Hawai‘i, which approach do you feel will better break through the noise and strengthen the emotional connection between the Hawai‘i brand and potential buyers: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6E5AA6-6204-3C2C-24BE-554DEACB7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CEEAF5-FF25-4626-9377-FCCB107523CE}" type="slidenum">
              <a:rPr lang="zh-CN" altLang="en-US" smtClean="0"/>
              <a:pPr>
                <a:defRPr/>
              </a:pPr>
              <a:t>3</a:t>
            </a:fld>
            <a:endParaRPr lang="en-US" altLang="zh-C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3B72A1-E194-21D8-869D-D962259903B7}"/>
              </a:ext>
            </a:extLst>
          </p:cNvPr>
          <p:cNvSpPr txBox="1"/>
          <p:nvPr/>
        </p:nvSpPr>
        <p:spPr>
          <a:xfrm>
            <a:off x="8634953" y="5640403"/>
            <a:ext cx="35570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Source: DBEDT Made in Hawai‘i Branding Workshop </a:t>
            </a:r>
            <a:r>
              <a:rPr lang="en-US" sz="1400" dirty="0" err="1"/>
              <a:t>InstaPoll</a:t>
            </a:r>
            <a:r>
              <a:rPr lang="en-US" sz="1400" dirty="0"/>
              <a:t> to 250 attendees</a:t>
            </a:r>
          </a:p>
          <a:p>
            <a:pPr algn="r"/>
            <a:endParaRPr lang="en-US" sz="140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F7EEF3E-4BE5-4C23-0147-E21BD1CCD1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7277620"/>
              </p:ext>
            </p:extLst>
          </p:nvPr>
        </p:nvGraphicFramePr>
        <p:xfrm>
          <a:off x="3444394" y="1607399"/>
          <a:ext cx="7032336" cy="4688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Callout: Bent Line with No Border 7">
            <a:extLst>
              <a:ext uri="{FF2B5EF4-FFF2-40B4-BE49-F238E27FC236}">
                <a16:creationId xmlns:a16="http://schemas.microsoft.com/office/drawing/2014/main" id="{723019E3-579D-CAAF-772F-967B50A1EEFD}"/>
              </a:ext>
            </a:extLst>
          </p:cNvPr>
          <p:cNvSpPr/>
          <p:nvPr/>
        </p:nvSpPr>
        <p:spPr>
          <a:xfrm>
            <a:off x="1371600" y="2804027"/>
            <a:ext cx="2724150" cy="2102292"/>
          </a:xfrm>
          <a:prstGeom prst="callout2">
            <a:avLst>
              <a:gd name="adj1" fmla="val 47840"/>
              <a:gd name="adj2" fmla="val 93387"/>
              <a:gd name="adj3" fmla="val 60192"/>
              <a:gd name="adj4" fmla="val 116105"/>
              <a:gd name="adj5" fmla="val 53845"/>
              <a:gd name="adj6" fmla="val 13006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rgbClr val="C00000"/>
                </a:solidFill>
              </a:rPr>
              <a:t>Different brand images</a:t>
            </a:r>
            <a:r>
              <a:rPr lang="en-US" sz="2200" dirty="0">
                <a:solidFill>
                  <a:schemeClr val="tx1"/>
                </a:solidFill>
              </a:rPr>
              <a:t>, personalities and expressions for different products and geographies </a:t>
            </a:r>
          </a:p>
        </p:txBody>
      </p:sp>
      <p:sp>
        <p:nvSpPr>
          <p:cNvPr id="9" name="Callout: Bent Line with No Border 8">
            <a:extLst>
              <a:ext uri="{FF2B5EF4-FFF2-40B4-BE49-F238E27FC236}">
                <a16:creationId xmlns:a16="http://schemas.microsoft.com/office/drawing/2014/main" id="{DECAC549-039B-6D55-8815-083B61600724}"/>
              </a:ext>
            </a:extLst>
          </p:cNvPr>
          <p:cNvSpPr/>
          <p:nvPr/>
        </p:nvSpPr>
        <p:spPr>
          <a:xfrm>
            <a:off x="9174395" y="1746701"/>
            <a:ext cx="3017606" cy="2604716"/>
          </a:xfrm>
          <a:prstGeom prst="callout2">
            <a:avLst>
              <a:gd name="adj1" fmla="val 35937"/>
              <a:gd name="adj2" fmla="val -4593"/>
              <a:gd name="adj3" fmla="val 31915"/>
              <a:gd name="adj4" fmla="val -14287"/>
              <a:gd name="adj5" fmla="val 35631"/>
              <a:gd name="adj6" fmla="val -3287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rgbClr val="C00000"/>
                </a:solidFill>
              </a:rPr>
              <a:t>A consistent umbrella Hawai‘i brand </a:t>
            </a:r>
            <a:r>
              <a:rPr lang="en-US" sz="2200" dirty="0">
                <a:solidFill>
                  <a:schemeClr val="tx1"/>
                </a:solidFill>
              </a:rPr>
              <a:t>image, personality and expression to convey what Hawai‘i stands for</a:t>
            </a:r>
          </a:p>
        </p:txBody>
      </p:sp>
      <p:sp>
        <p:nvSpPr>
          <p:cNvPr id="10" name="Callout: Bent Line with No Border 9">
            <a:extLst>
              <a:ext uri="{FF2B5EF4-FFF2-40B4-BE49-F238E27FC236}">
                <a16:creationId xmlns:a16="http://schemas.microsoft.com/office/drawing/2014/main" id="{C9E56CA8-CE01-21CB-9415-962C74D65F1E}"/>
              </a:ext>
            </a:extLst>
          </p:cNvPr>
          <p:cNvSpPr/>
          <p:nvPr/>
        </p:nvSpPr>
        <p:spPr>
          <a:xfrm>
            <a:off x="4405914" y="5253828"/>
            <a:ext cx="857250" cy="804793"/>
          </a:xfrm>
          <a:prstGeom prst="callout2">
            <a:avLst>
              <a:gd name="adj1" fmla="val 56974"/>
              <a:gd name="adj2" fmla="val 100078"/>
              <a:gd name="adj3" fmla="val 67689"/>
              <a:gd name="adj4" fmla="val 138037"/>
              <a:gd name="adj5" fmla="val 56035"/>
              <a:gd name="adj6" fmla="val 17595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Don’t know</a:t>
            </a:r>
          </a:p>
        </p:txBody>
      </p:sp>
    </p:spTree>
    <p:extLst>
      <p:ext uri="{BB962C8B-B14F-4D97-AF65-F5344CB8AC3E}">
        <p14:creationId xmlns:p14="http://schemas.microsoft.com/office/powerpoint/2010/main" val="2925880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F0B522EC-6530-26C1-FDD1-A6F157EF30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1194"/>
            <a:ext cx="12192000" cy="161859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6BB30E4-E737-4704-83BB-8BE8DA973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889144"/>
            <a:ext cx="12192001" cy="52697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A4B8D6-765A-DF2D-B23E-DD8698237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01" y="970242"/>
            <a:ext cx="11867980" cy="1616792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accent5">
                    <a:lumMod val="50000"/>
                  </a:schemeClr>
                </a:solidFill>
              </a:rPr>
              <a:t>Q3) Currently, Made in Hawai‘i is defined as 51% of a product’s content must be sourced in Hawai‘i.  A bill was introduced in the Legislature that would change that to 51% of operating costs including labor, rent, research and development, etc., not just the product content, must be sourced in Hawai‘i to claim “Made in Hawai‘i.” </a:t>
            </a:r>
            <a:r>
              <a:rPr lang="en-US" sz="2200" dirty="0">
                <a:solidFill>
                  <a:srgbClr val="C00000"/>
                </a:solidFill>
              </a:rPr>
              <a:t>On a scale of 1 to 10, how much do you favor or oppose expanding the 51% requirement to include operating and overhead costs?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6E5AA6-6204-3C2C-24BE-554DEACB7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4793" y="6473365"/>
            <a:ext cx="1596292" cy="404614"/>
          </a:xfrm>
        </p:spPr>
        <p:txBody>
          <a:bodyPr/>
          <a:lstStyle/>
          <a:p>
            <a:pPr>
              <a:defRPr/>
            </a:pPr>
            <a:fld id="{2DCEEAF5-FF25-4626-9377-FCCB107523CE}" type="slidenum">
              <a:rPr lang="zh-CN" altLang="en-US" smtClean="0"/>
              <a:pPr>
                <a:defRPr/>
              </a:pPr>
              <a:t>4</a:t>
            </a:fld>
            <a:endParaRPr lang="en-US" altLang="zh-C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3B72A1-E194-21D8-869D-D962259903B7}"/>
              </a:ext>
            </a:extLst>
          </p:cNvPr>
          <p:cNvSpPr txBox="1"/>
          <p:nvPr/>
        </p:nvSpPr>
        <p:spPr>
          <a:xfrm>
            <a:off x="8612224" y="5633879"/>
            <a:ext cx="3537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Source: DBEDT Made in Hawai‘i Branding Workshop </a:t>
            </a:r>
            <a:r>
              <a:rPr lang="en-US" sz="1400" dirty="0" err="1"/>
              <a:t>InstaPoll</a:t>
            </a:r>
            <a:r>
              <a:rPr lang="en-US" sz="1400" dirty="0"/>
              <a:t> to 250 Attendees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C0C5F58-68F6-A146-F0B0-6ED1B6FBD1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823221"/>
              </p:ext>
            </p:extLst>
          </p:nvPr>
        </p:nvGraphicFramePr>
        <p:xfrm>
          <a:off x="821568" y="3236807"/>
          <a:ext cx="9181707" cy="3084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DA05EC3-D7A0-BCDA-FA82-486F55BE3D88}"/>
              </a:ext>
            </a:extLst>
          </p:cNvPr>
          <p:cNvSpPr txBox="1"/>
          <p:nvPr/>
        </p:nvSpPr>
        <p:spPr>
          <a:xfrm>
            <a:off x="10337920" y="3610744"/>
            <a:ext cx="1407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Don’t Know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CEBD8A-30B1-12FB-8CBF-2F353AB26282}"/>
              </a:ext>
            </a:extLst>
          </p:cNvPr>
          <p:cNvSpPr txBox="1"/>
          <p:nvPr/>
        </p:nvSpPr>
        <p:spPr>
          <a:xfrm>
            <a:off x="10609636" y="4145198"/>
            <a:ext cx="916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10%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563D59-DBEB-410F-4C21-9E85DC1DFE6E}"/>
              </a:ext>
            </a:extLst>
          </p:cNvPr>
          <p:cNvSpPr txBox="1"/>
          <p:nvPr/>
        </p:nvSpPr>
        <p:spPr>
          <a:xfrm>
            <a:off x="4437206" y="2861099"/>
            <a:ext cx="26054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8000"/>
                </a:solidFill>
              </a:rPr>
              <a:t>74% Favor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2D7B629B-6177-D0E7-73E1-0891574BD3D2}"/>
              </a:ext>
            </a:extLst>
          </p:cNvPr>
          <p:cNvSpPr/>
          <p:nvPr/>
        </p:nvSpPr>
        <p:spPr>
          <a:xfrm rot="16200000">
            <a:off x="5354131" y="1876960"/>
            <a:ext cx="646329" cy="3657597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B1529B-56DD-1A4B-5535-6B75CDE57141}"/>
              </a:ext>
            </a:extLst>
          </p:cNvPr>
          <p:cNvSpPr txBox="1"/>
          <p:nvPr/>
        </p:nvSpPr>
        <p:spPr>
          <a:xfrm>
            <a:off x="6597767" y="4954754"/>
            <a:ext cx="1407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Top Box </a:t>
            </a:r>
          </a:p>
          <a:p>
            <a:pPr algn="ctr"/>
            <a:r>
              <a:rPr lang="en-US" b="1" dirty="0"/>
              <a:t>(9-10)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1E030F-7BF6-FBD1-DD33-74591A775F47}"/>
              </a:ext>
            </a:extLst>
          </p:cNvPr>
          <p:cNvSpPr txBox="1"/>
          <p:nvPr/>
        </p:nvSpPr>
        <p:spPr>
          <a:xfrm>
            <a:off x="3354349" y="4965632"/>
            <a:ext cx="1407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Mid Box</a:t>
            </a:r>
          </a:p>
          <a:p>
            <a:pPr algn="ctr"/>
            <a:r>
              <a:rPr lang="en-US" b="1" dirty="0"/>
              <a:t>(6-8)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B3AFDD-5AF9-9BD3-315B-2D75E206CD96}"/>
              </a:ext>
            </a:extLst>
          </p:cNvPr>
          <p:cNvSpPr txBox="1"/>
          <p:nvPr/>
        </p:nvSpPr>
        <p:spPr>
          <a:xfrm>
            <a:off x="930787" y="4946582"/>
            <a:ext cx="1407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Bottom Box</a:t>
            </a:r>
          </a:p>
          <a:p>
            <a:pPr algn="ctr"/>
            <a:r>
              <a:rPr lang="en-US" b="1" dirty="0"/>
              <a:t>(1-5)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0C1A15C-660E-C75B-44F9-7C5A28E61826}"/>
              </a:ext>
            </a:extLst>
          </p:cNvPr>
          <p:cNvCxnSpPr>
            <a:cxnSpLocks/>
          </p:cNvCxnSpPr>
          <p:nvPr/>
        </p:nvCxnSpPr>
        <p:spPr>
          <a:xfrm>
            <a:off x="3149713" y="2907191"/>
            <a:ext cx="0" cy="27266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9171372-C96B-ADE7-EC00-100831A5B2E2}"/>
              </a:ext>
            </a:extLst>
          </p:cNvPr>
          <p:cNvSpPr txBox="1"/>
          <p:nvPr/>
        </p:nvSpPr>
        <p:spPr>
          <a:xfrm>
            <a:off x="3569195" y="3695086"/>
            <a:ext cx="2462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Ratings (6-10)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E0ABD1-2F26-4693-AB0D-C97CD25ECA7A}"/>
              </a:ext>
            </a:extLst>
          </p:cNvPr>
          <p:cNvSpPr txBox="1"/>
          <p:nvPr/>
        </p:nvSpPr>
        <p:spPr>
          <a:xfrm>
            <a:off x="623603" y="2907191"/>
            <a:ext cx="2452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rgbClr val="C00000"/>
                </a:solidFill>
              </a:rPr>
              <a:t>17% Oppose</a:t>
            </a:r>
          </a:p>
        </p:txBody>
      </p:sp>
    </p:spTree>
    <p:extLst>
      <p:ext uri="{BB962C8B-B14F-4D97-AF65-F5344CB8AC3E}">
        <p14:creationId xmlns:p14="http://schemas.microsoft.com/office/powerpoint/2010/main" val="621192874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1605BA0C326646ADCD96753A3C27F9" ma:contentTypeVersion="14" ma:contentTypeDescription="Create a new document." ma:contentTypeScope="" ma:versionID="619c6b389008ea864e8b25d1ce21e320">
  <xsd:schema xmlns:xsd="http://www.w3.org/2001/XMLSchema" xmlns:xs="http://www.w3.org/2001/XMLSchema" xmlns:p="http://schemas.microsoft.com/office/2006/metadata/properties" xmlns:ns3="90cb41ce-1f4a-40e6-990f-e69bb064cdf5" xmlns:ns4="bfdb1dd0-e88c-4cda-b5bb-943ff5a697bf" targetNamespace="http://schemas.microsoft.com/office/2006/metadata/properties" ma:root="true" ma:fieldsID="3009d70390135698ea3a7d6e18918775" ns3:_="" ns4:_="">
    <xsd:import namespace="90cb41ce-1f4a-40e6-990f-e69bb064cdf5"/>
    <xsd:import namespace="bfdb1dd0-e88c-4cda-b5bb-943ff5a697b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cb41ce-1f4a-40e6-990f-e69bb064cdf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db1dd0-e88c-4cda-b5bb-943ff5a697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4D8145-A6FE-4B07-9108-BA163AC622F2}">
  <ds:schemaRefs>
    <ds:schemaRef ds:uri="http://www.w3.org/XML/1998/namespace"/>
    <ds:schemaRef ds:uri="90cb41ce-1f4a-40e6-990f-e69bb064cdf5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http://schemas.microsoft.com/office/2006/metadata/properties"/>
    <ds:schemaRef ds:uri="http://schemas.microsoft.com/office/infopath/2007/PartnerControls"/>
    <ds:schemaRef ds:uri="bfdb1dd0-e88c-4cda-b5bb-943ff5a697bf"/>
  </ds:schemaRefs>
</ds:datastoreItem>
</file>

<file path=customXml/itemProps2.xml><?xml version="1.0" encoding="utf-8"?>
<ds:datastoreItem xmlns:ds="http://schemas.openxmlformats.org/officeDocument/2006/customXml" ds:itemID="{EE63257F-D212-4A7C-A9F0-3748B5CF35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61E3247-3C46-4EFD-92E2-C0712B213E8B}">
  <ds:schemaRefs>
    <ds:schemaRef ds:uri="90cb41ce-1f4a-40e6-990f-e69bb064cdf5"/>
    <ds:schemaRef ds:uri="bfdb1dd0-e88c-4cda-b5bb-943ff5a697b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2079</TotalTime>
  <Words>401</Words>
  <Application>Microsoft Office PowerPoint</Application>
  <PresentationFormat>Widescreen</PresentationFormat>
  <Paragraphs>37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Calibri</vt:lpstr>
      <vt:lpstr>Franklin Gothic Book</vt:lpstr>
      <vt:lpstr>Crop</vt:lpstr>
      <vt:lpstr>The Voice of DBEDT Made in Hawai‘i Branding  Workshop Attendees on Strategic Priorities</vt:lpstr>
      <vt:lpstr>Q1) Going forward, should the Made in Hawai‘i brand be primarily positioned as…?</vt:lpstr>
      <vt:lpstr>Q2) In implementing Made in Hawai‘i, which approach do you feel will better break through the noise and strengthen the emotional connection between the Hawai‘i brand and potential buyers:</vt:lpstr>
      <vt:lpstr>Q3) Currently, Made in Hawai‘i is defined as 51% of a product’s content must be sourced in Hawai‘i.  A bill was introduced in the Legislature that would change that to 51% of operating costs including labor, rent, research and development, etc., not just the product content, must be sourced in Hawai‘i to claim “Made in Hawai‘i.” On a scale of 1 to 10, how much do you favor or oppose expanding the 51% requirement to include operating and overhead costs?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HTA Resident Sentiment Survey</dc:title>
  <dc:creator>Mitchell Heidenreich</dc:creator>
  <cp:lastModifiedBy>Pat Loui</cp:lastModifiedBy>
  <cp:revision>86</cp:revision>
  <cp:lastPrinted>2023-03-30T01:45:03Z</cp:lastPrinted>
  <dcterms:modified xsi:type="dcterms:W3CDTF">2023-04-18T02:11:42Z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0x010100D31605BA0C326646ADCD96753A3C27F9</vt:lpwstr>
  </property>
</Properties>
</file>